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424" r:id="rId4"/>
    <p:sldId id="258" r:id="rId5"/>
    <p:sldId id="294" r:id="rId6"/>
    <p:sldId id="311" r:id="rId7"/>
    <p:sldId id="312" r:id="rId8"/>
    <p:sldId id="313" r:id="rId9"/>
    <p:sldId id="314" r:id="rId10"/>
    <p:sldId id="447" r:id="rId11"/>
    <p:sldId id="448" r:id="rId12"/>
    <p:sldId id="329" r:id="rId13"/>
    <p:sldId id="425" r:id="rId14"/>
    <p:sldId id="429" r:id="rId15"/>
    <p:sldId id="427" r:id="rId16"/>
    <p:sldId id="430" r:id="rId17"/>
    <p:sldId id="440" r:id="rId18"/>
    <p:sldId id="441" r:id="rId19"/>
    <p:sldId id="442" r:id="rId20"/>
    <p:sldId id="443" r:id="rId21"/>
    <p:sldId id="444" r:id="rId22"/>
    <p:sldId id="428" r:id="rId23"/>
    <p:sldId id="437" r:id="rId24"/>
    <p:sldId id="438" r:id="rId25"/>
    <p:sldId id="431" r:id="rId26"/>
    <p:sldId id="445" r:id="rId27"/>
    <p:sldId id="439" r:id="rId28"/>
    <p:sldId id="432" r:id="rId29"/>
    <p:sldId id="433" r:id="rId30"/>
    <p:sldId id="434" r:id="rId31"/>
    <p:sldId id="435" r:id="rId32"/>
    <p:sldId id="436" r:id="rId33"/>
    <p:sldId id="44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FF00"/>
    <a:srgbClr val="0000FF"/>
    <a:srgbClr val="D60093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1955306958127"/>
          <c:y val="8.599133441653127E-2"/>
          <c:w val="0.44500995985030917"/>
          <c:h val="0.83351081114860637"/>
        </c:manualLayout>
      </c:layout>
      <c:doughnutChart>
        <c:varyColors val="1"/>
        <c:ser>
          <c:idx val="0"/>
          <c:order val="0"/>
          <c:spPr>
            <a:solidFill>
              <a:srgbClr val="FF0000"/>
            </a:solidFill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C-4745-AC28-689723B3DD2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C-4745-AC28-689723B3DD29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1C-4745-AC28-689723B3DD29}"/>
              </c:ext>
            </c:extLst>
          </c:dPt>
          <c:dPt>
            <c:idx val="3"/>
            <c:bubble3D val="0"/>
            <c:spPr>
              <a:solidFill>
                <a:srgbClr val="FF66CC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1C-4745-AC28-689723B3DD29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1C-4745-AC28-689723B3DD29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группа 1</c:v>
                </c:pt>
                <c:pt idx="1">
                  <c:v>группа 2</c:v>
                </c:pt>
                <c:pt idx="2">
                  <c:v>группа 3</c:v>
                </c:pt>
                <c:pt idx="3">
                  <c:v>группа 4</c:v>
                </c:pt>
                <c:pt idx="4">
                  <c:v>группа 5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0.94</c:v>
                </c:pt>
                <c:pt idx="1">
                  <c:v>0.8</c:v>
                </c:pt>
                <c:pt idx="2">
                  <c:v>0.87</c:v>
                </c:pt>
                <c:pt idx="3">
                  <c:v>0.74</c:v>
                </c:pt>
                <c:pt idx="4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1C-4745-AC28-689723B3D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73687770066393"/>
          <c:y val="0.8482885472649252"/>
          <c:w val="0.79313990840648707"/>
          <c:h val="0.14377494479856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37168267035793"/>
          <c:y val="2.5804406661194237E-2"/>
          <c:w val="0.59219587750909863"/>
          <c:h val="0.90968457668582015"/>
        </c:manualLayout>
      </c:layout>
      <c:doughnutChart>
        <c:varyColors val="1"/>
        <c:ser>
          <c:idx val="0"/>
          <c:order val="0"/>
          <c:spPr>
            <a:solidFill>
              <a:srgbClr val="FF0000"/>
            </a:solidFill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9C-4F88-B97A-1042F842F0D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9C-4F88-B97A-1042F842F0DF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9C-4F88-B97A-1042F842F0DF}"/>
              </c:ext>
            </c:extLst>
          </c:dPt>
          <c:dPt>
            <c:idx val="3"/>
            <c:bubble3D val="0"/>
            <c:spPr>
              <a:solidFill>
                <a:srgbClr val="FF66CC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9C-4F88-B97A-1042F842F0DF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9C-4F88-B97A-1042F842F0DF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группа 1</c:v>
                </c:pt>
                <c:pt idx="1">
                  <c:v>группа 2</c:v>
                </c:pt>
                <c:pt idx="2">
                  <c:v>группа 3</c:v>
                </c:pt>
                <c:pt idx="3">
                  <c:v>группа 4</c:v>
                </c:pt>
                <c:pt idx="4">
                  <c:v>группа 5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0.93</c:v>
                </c:pt>
                <c:pt idx="1">
                  <c:v>0.81</c:v>
                </c:pt>
                <c:pt idx="2">
                  <c:v>0.81</c:v>
                </c:pt>
                <c:pt idx="3">
                  <c:v>0.74</c:v>
                </c:pt>
                <c:pt idx="4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C9C-4F88-B97A-1042F842F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5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3718285214352"/>
          <c:y val="0"/>
          <c:w val="0.57964785651793527"/>
          <c:h val="0.94598516279483169"/>
        </c:manualLayout>
      </c:layout>
      <c:doughnut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A9-4731-BBC7-A0313AFCA26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A9-4731-BBC7-A0313AFCA260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A9-4731-BBC7-A0313AFCA260}"/>
              </c:ext>
            </c:extLst>
          </c:dPt>
          <c:dPt>
            <c:idx val="3"/>
            <c:bubble3D val="0"/>
            <c:spPr>
              <a:solidFill>
                <a:srgbClr val="FF66CC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A9-4731-BBC7-A0313AFCA260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A9-4731-BBC7-A0313AFCA260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группа 1</c:v>
                </c:pt>
                <c:pt idx="1">
                  <c:v>группа 2</c:v>
                </c:pt>
                <c:pt idx="2">
                  <c:v>группа 3</c:v>
                </c:pt>
                <c:pt idx="3">
                  <c:v>группа 4</c:v>
                </c:pt>
                <c:pt idx="4">
                  <c:v>группа 5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0.79</c:v>
                </c:pt>
                <c:pt idx="1">
                  <c:v>0.81</c:v>
                </c:pt>
                <c:pt idx="2">
                  <c:v>0.77</c:v>
                </c:pt>
                <c:pt idx="3">
                  <c:v>0.88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A9-4731-BBC7-A0313AFCA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6404448253774"/>
          <c:y val="0"/>
          <c:w val="0.58606250619206179"/>
          <c:h val="0.91649892483210449"/>
        </c:manualLayout>
      </c:layout>
      <c:doughnutChart>
        <c:varyColors val="1"/>
        <c:ser>
          <c:idx val="0"/>
          <c:order val="0"/>
          <c:spPr>
            <a:solidFill>
              <a:srgbClr val="FF0000"/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C4E-49C7-B556-52099D23B2B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C4E-49C7-B556-52099D23B2B1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4E-49C7-B556-52099D23B2B1}"/>
              </c:ext>
            </c:extLst>
          </c:dPt>
          <c:dPt>
            <c:idx val="3"/>
            <c:bubble3D val="0"/>
            <c:spPr>
              <a:solidFill>
                <a:srgbClr val="FF66CC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4E-49C7-B556-52099D23B2B1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C4E-49C7-B556-52099D23B2B1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группа 1</c:v>
                </c:pt>
                <c:pt idx="1">
                  <c:v>группа 2</c:v>
                </c:pt>
                <c:pt idx="2">
                  <c:v>группа 3</c:v>
                </c:pt>
                <c:pt idx="3">
                  <c:v>группа 4</c:v>
                </c:pt>
                <c:pt idx="4">
                  <c:v>группа 5</c:v>
                </c:pt>
              </c:strCache>
            </c:strRef>
          </c:cat>
          <c:val>
            <c:numRef>
              <c:f>Лист1!$E$2:$E$6</c:f>
              <c:numCache>
                <c:formatCode>0%</c:formatCode>
                <c:ptCount val="5"/>
                <c:pt idx="0">
                  <c:v>0.77</c:v>
                </c:pt>
                <c:pt idx="1">
                  <c:v>0.79</c:v>
                </c:pt>
                <c:pt idx="2">
                  <c:v>0.85</c:v>
                </c:pt>
                <c:pt idx="3">
                  <c:v>0.78</c:v>
                </c:pt>
                <c:pt idx="4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C4E-49C7-B556-52099D23B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23634657940993"/>
          <c:y val="2.0356728967518462E-2"/>
          <c:w val="0.58760474924454043"/>
          <c:h val="0.9232161280860347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15-4C2C-ADBB-4A6D61D7649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15-4C2C-ADBB-4A6D61D76498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15-4C2C-ADBB-4A6D61D76498}"/>
              </c:ext>
            </c:extLst>
          </c:dPt>
          <c:dPt>
            <c:idx val="3"/>
            <c:bubble3D val="0"/>
            <c:spPr>
              <a:solidFill>
                <a:srgbClr val="FF66CC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15-4C2C-ADBB-4A6D61D76498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515-4C2C-ADBB-4A6D61D76498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группа 1</c:v>
                </c:pt>
                <c:pt idx="1">
                  <c:v>группа 2</c:v>
                </c:pt>
                <c:pt idx="2">
                  <c:v>группа 3</c:v>
                </c:pt>
                <c:pt idx="3">
                  <c:v>группа 4</c:v>
                </c:pt>
                <c:pt idx="4">
                  <c:v>группа 5</c:v>
                </c:pt>
              </c:strCache>
            </c:strRef>
          </c:cat>
          <c:val>
            <c:numRef>
              <c:f>Лист1!$F$2:$F$6</c:f>
              <c:numCache>
                <c:formatCode>0%</c:formatCode>
                <c:ptCount val="5"/>
                <c:pt idx="0">
                  <c:v>0.71</c:v>
                </c:pt>
                <c:pt idx="1">
                  <c:v>0.73</c:v>
                </c:pt>
                <c:pt idx="2">
                  <c:v>0.85</c:v>
                </c:pt>
                <c:pt idx="3">
                  <c:v>0.9</c:v>
                </c:pt>
                <c:pt idx="4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15-4C2C-ADBB-4A6D61D76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  <c:holeSize val="50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5DF6F-1FDE-41C8-A7F1-AB8C16C1C3CB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AE40-6C7A-45B6-9A62-5F88A81B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5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4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59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23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51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21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98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576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52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83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30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18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78D0C-9473-4756-A5A9-CEDB2DA10D76}" type="datetimeFigureOut">
              <a:rPr lang="ru-RU" smtClean="0"/>
              <a:t>27.01.2022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B66DB-359B-4552-A5CD-1700CBAAD1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39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196" y="1162925"/>
            <a:ext cx="8408072" cy="41319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</a:p>
          <a:p>
            <a:pPr algn="ctr"/>
            <a:r>
              <a:rPr lang="ru-RU" sz="4400" b="1" dirty="0" err="1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4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</a:t>
            </a:r>
          </a:p>
          <a:p>
            <a:pPr algn="ctr"/>
            <a:r>
              <a:rPr lang="ru-RU" sz="4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r>
              <a:rPr lang="ru-RU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№4</a:t>
            </a:r>
          </a:p>
          <a:p>
            <a:pPr algn="ctr"/>
            <a:r>
              <a:rPr lang="ru-RU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en-US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  <a:cs typeface="Times New Roman" panose="02020603050405020304" pitchFamily="18" charset="0"/>
              </a:rPr>
              <a:t>I</a:t>
            </a:r>
            <a:r>
              <a:rPr lang="ru-RU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полугодие </a:t>
            </a:r>
          </a:p>
          <a:p>
            <a:pPr algn="ctr"/>
            <a:r>
              <a:rPr lang="ru-RU" sz="4400" b="1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4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уч.года</a:t>
            </a:r>
          </a:p>
        </p:txBody>
      </p:sp>
    </p:spTree>
    <p:extLst>
      <p:ext uri="{BB962C8B-B14F-4D97-AF65-F5344CB8AC3E}">
        <p14:creationId xmlns:p14="http://schemas.microsoft.com/office/powerpoint/2010/main" val="34467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111" y="305484"/>
            <a:ext cx="6507622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Вывод: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Исходя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из общего результата мониторинга по освоению программного материала по всем образовательным областям, дети в основном показали высокий и средний уровень развития. В целом реализация  образовательных областей находится на достаточном уровне, однако, предпосылки к повышению уровня детей существуют.  Достижению таких результатов способствовало использование разнообразных форм работы, как с детьми так и с родителями. Выявлены проблемы индивидуального развития каждого ребенка, в соответствии с которыми нужно продолжать формировать навыки и умения.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82767" y="3466909"/>
            <a:ext cx="7798038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Рекомендации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        Вести целенаправленную работу по повышению качества освоения программного материала по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всем образовательным областям.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Срок исполнения:  постоянно, в течение года.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    Осуществлять дифференцированный подход в течение года к детям с целью улучшения освоения программы. Срок исполнения:  систематично, в течение года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3.  При планировании воспитательно-образовательной работы учитывать результаты мониторинга. Срок исполнения:  постоянно, в течение года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0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649" y="11074"/>
            <a:ext cx="55819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cs typeface="Times New Roman" panose="02020603050405020304" pitchFamily="18" charset="0"/>
              </a:rPr>
              <a:t>Работа семейного</a:t>
            </a:r>
          </a:p>
          <a:p>
            <a:pPr algn="ctr"/>
            <a:r>
              <a:rPr lang="ru-RU" sz="4400" b="1" cap="none" spc="0" dirty="0" smtClean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cs typeface="Times New Roman" panose="02020603050405020304" pitchFamily="18" charset="0"/>
              </a:rPr>
              <a:t> детского сада</a:t>
            </a:r>
            <a:endParaRPr lang="ru-RU" sz="4400" b="1" cap="none" spc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010" y="1457624"/>
            <a:ext cx="457200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484C51"/>
                </a:solidFill>
                <a:latin typeface="Arial" panose="020B0604020202020204" pitchFamily="34" charset="0"/>
              </a:rPr>
              <a:t>Семейный детский сад является дошкольной группой образовательной организации, </a:t>
            </a:r>
            <a:r>
              <a:rPr lang="ru-RU" sz="1400" dirty="0" smtClean="0">
                <a:solidFill>
                  <a:srgbClr val="484C51"/>
                </a:solidFill>
                <a:latin typeface="Arial" panose="020B0604020202020204" pitchFamily="34" charset="0"/>
              </a:rPr>
              <a:t>которой оказывается </a:t>
            </a:r>
            <a:r>
              <a:rPr lang="ru-RU" sz="1400" dirty="0">
                <a:solidFill>
                  <a:srgbClr val="484C51"/>
                </a:solidFill>
                <a:latin typeface="Arial" panose="020B0604020202020204" pitchFamily="34" charset="0"/>
              </a:rPr>
              <a:t>помощь </a:t>
            </a:r>
            <a:r>
              <a:rPr lang="ru-RU" sz="1400" dirty="0" smtClean="0">
                <a:solidFill>
                  <a:srgbClr val="484C51"/>
                </a:solidFill>
                <a:latin typeface="Arial" panose="020B0604020202020204" pitchFamily="34" charset="0"/>
              </a:rPr>
              <a:t>и методическая поддержка;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484C51"/>
                </a:solidFill>
                <a:latin typeface="Arial" panose="020B0604020202020204" pitchFamily="34" charset="0"/>
              </a:rPr>
              <a:t>Воспитание и обучение детей проходит по ООП </a:t>
            </a:r>
            <a:r>
              <a:rPr lang="ru-RU" sz="1400" dirty="0">
                <a:solidFill>
                  <a:srgbClr val="484C51"/>
                </a:solidFill>
                <a:latin typeface="Arial" panose="020B0604020202020204" pitchFamily="34" charset="0"/>
              </a:rPr>
              <a:t>ДО "От рождения до школы" под </a:t>
            </a:r>
            <a:r>
              <a:rPr lang="ru-RU" sz="1400" dirty="0" err="1" smtClean="0">
                <a:solidFill>
                  <a:srgbClr val="484C51"/>
                </a:solidFill>
                <a:latin typeface="Arial" panose="020B0604020202020204" pitchFamily="34" charset="0"/>
              </a:rPr>
              <a:t>ред.Н.Е.Вераксы</a:t>
            </a:r>
            <a:endParaRPr lang="ru-RU" sz="1400" dirty="0" smtClean="0">
              <a:solidFill>
                <a:srgbClr val="484C51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484C51"/>
                </a:solidFill>
                <a:latin typeface="Arial" panose="020B0604020202020204" pitchFamily="34" charset="0"/>
              </a:rPr>
              <a:t>Воспитанники </a:t>
            </a:r>
            <a:r>
              <a:rPr lang="ru-RU" sz="1400" dirty="0">
                <a:solidFill>
                  <a:srgbClr val="484C51"/>
                </a:solidFill>
                <a:latin typeface="Arial" panose="020B0604020202020204" pitchFamily="34" charset="0"/>
              </a:rPr>
              <a:t>семейного детского сада могут пользоваться инфраструктурой образовательной организации — по выбору посещать музыкальные и физкультурные занятия, заниматься с педагогами в стенах дошкольного отделения, к которому прикреплены, принимать участие в праздниках, мероприятиях, досугах.</a:t>
            </a:r>
            <a:endParaRPr lang="ru-RU" sz="1400" b="0" i="0" dirty="0">
              <a:solidFill>
                <a:srgbClr val="484C5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03" y="3050458"/>
            <a:ext cx="2892859" cy="2169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80" y="4497008"/>
            <a:ext cx="2892859" cy="2169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3" y="4497008"/>
            <a:ext cx="1627233" cy="2169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33" y="472353"/>
            <a:ext cx="2892859" cy="216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12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0079" y="230024"/>
            <a:ext cx="713400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В ДО были проведены конкурсы</a:t>
            </a:r>
            <a:r>
              <a:rPr lang="ru-RU" sz="32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:</a:t>
            </a:r>
            <a:endParaRPr lang="ru-RU" sz="32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7625"/>
            <a:ext cx="5525615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«Осенний вернисаж»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81" y="4084890"/>
            <a:ext cx="2060186" cy="2294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74" y="4269072"/>
            <a:ext cx="2200308" cy="22945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47" y="1565675"/>
            <a:ext cx="1693825" cy="22945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61" y="971635"/>
            <a:ext cx="2812736" cy="22945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4" y="1565675"/>
            <a:ext cx="2155347" cy="22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40" y="1256506"/>
            <a:ext cx="1471488" cy="2675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85" y="2209513"/>
            <a:ext cx="3131682" cy="1722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39" y="4330633"/>
            <a:ext cx="1222092" cy="21672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76016" y="39486"/>
            <a:ext cx="5559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</a:t>
            </a:r>
          </a:p>
          <a:p>
            <a:pPr algn="ctr"/>
            <a:r>
              <a:rPr lang="ru-RU" sz="4000" b="1" u="sng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любовью к маме»</a:t>
            </a:r>
            <a:endParaRPr lang="ru-RU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44" y="3716480"/>
            <a:ext cx="1471488" cy="2675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03" y="3716480"/>
            <a:ext cx="1471488" cy="2675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2" y="257104"/>
            <a:ext cx="1103616" cy="2006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40" y="438340"/>
            <a:ext cx="1471488" cy="26754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" y="1441627"/>
            <a:ext cx="1521414" cy="26848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49" y="4126476"/>
            <a:ext cx="1342999" cy="242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8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831" y="256374"/>
            <a:ext cx="83791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Zanesennyj" panose="040B0500000000000000" pitchFamily="82" charset="0"/>
              </a:rPr>
              <a:t>Волшебство своими руками</a:t>
            </a:r>
            <a:endParaRPr lang="ru-RU" sz="44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" y="3751440"/>
            <a:ext cx="3079041" cy="2309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0543" y="1432401"/>
            <a:ext cx="2760240" cy="2070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54" y="4122312"/>
            <a:ext cx="3533187" cy="2649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7" y="1087371"/>
            <a:ext cx="2726713" cy="2045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128" y="1523979"/>
            <a:ext cx="2750564" cy="206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9885" y="1269824"/>
            <a:ext cx="66351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Мы играем и поем </a:t>
            </a:r>
          </a:p>
          <a:p>
            <a:pPr algn="ctr"/>
            <a:r>
              <a:rPr lang="ru-RU" sz="6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очень весело </a:t>
            </a:r>
            <a:r>
              <a:rPr lang="ru-RU" sz="6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живем</a:t>
            </a:r>
            <a:endParaRPr lang="ru-RU" sz="60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80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54" y="151228"/>
            <a:ext cx="5193420" cy="1698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90" y="4482192"/>
            <a:ext cx="3984104" cy="2241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7" y="3947528"/>
            <a:ext cx="4252747" cy="2392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01" y="1964693"/>
            <a:ext cx="4066906" cy="2287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8" y="1592566"/>
            <a:ext cx="3986826" cy="22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5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3910" y="2446042"/>
            <a:ext cx="7616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Осенние развлечения</a:t>
            </a:r>
            <a:endParaRPr lang="ru-RU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60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167" y="0"/>
            <a:ext cx="72426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Осенние приключения </a:t>
            </a:r>
          </a:p>
          <a:p>
            <a:pPr algn="ctr"/>
            <a:r>
              <a:rPr lang="ru-RU" sz="5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Лесовичка</a:t>
            </a:r>
            <a:endParaRPr lang="ru-RU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64" y="1624192"/>
            <a:ext cx="3548297" cy="2165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49" y="4083589"/>
            <a:ext cx="2340913" cy="266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10" y="4083589"/>
            <a:ext cx="3548297" cy="2509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1734857"/>
            <a:ext cx="3548297" cy="20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80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2529" y="0"/>
            <a:ext cx="6867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Путешествие в страну </a:t>
            </a:r>
          </a:p>
          <a:p>
            <a:pPr algn="ctr"/>
            <a:r>
              <a:rPr lang="ru-RU" sz="54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Огородию</a:t>
            </a:r>
            <a:endParaRPr lang="ru-RU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83" y="4611289"/>
            <a:ext cx="3645990" cy="2050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6" y="4231921"/>
            <a:ext cx="4181083" cy="2351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16" y="2006878"/>
            <a:ext cx="4181083" cy="2351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9" y="1754326"/>
            <a:ext cx="4181083" cy="23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0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089" y="1099100"/>
            <a:ext cx="502124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Print" panose="02000600000000000000" pitchFamily="2" charset="0"/>
              </a:rPr>
              <a:t>ЦЕЛЬ АНАЛИЗА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9667" y="2352310"/>
            <a:ext cx="8446839" cy="269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185" algn="just">
              <a:lnSpc>
                <a:spcPct val="115000"/>
              </a:lnSpc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результативности воспитательно-образовательной деятельности ДО за I полугодие </a:t>
            </a:r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2021-2022 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уч. года.</a:t>
            </a:r>
          </a:p>
          <a:p>
            <a:pPr indent="9525" algn="just">
              <a:lnSpc>
                <a:spcPct val="115000"/>
              </a:lnSpc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Целью деятельности ДО </a:t>
            </a:r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благоприятных условий для полноценного проживания ребенком дошкольного детства, формирование всесторонне развитой личности с учетом его физического, психического развития, индивидуальных возможностей и способностей.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15393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3827" y="0"/>
            <a:ext cx="49053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Собачка Жучка</a:t>
            </a:r>
          </a:p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гостях у ребят</a:t>
            </a:r>
            <a:endParaRPr lang="ru-RU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07" y="5086349"/>
            <a:ext cx="2368731" cy="1332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79" y="5262978"/>
            <a:ext cx="2368731" cy="1332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40" y="3508652"/>
            <a:ext cx="2368731" cy="1332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96" y="3260927"/>
            <a:ext cx="2368731" cy="1332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37" y="1754326"/>
            <a:ext cx="2368731" cy="1332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1" y="4254332"/>
            <a:ext cx="2368731" cy="1332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" y="1754326"/>
            <a:ext cx="3600955" cy="20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1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4908" y="0"/>
            <a:ext cx="66432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Так…Давайте славить</a:t>
            </a:r>
          </a:p>
          <a:p>
            <a:pPr algn="ctr"/>
            <a:r>
              <a:rPr lang="ru-RU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ОСЕНЬ!</a:t>
            </a:r>
            <a:endParaRPr lang="ru-RU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82" y="3633598"/>
            <a:ext cx="3143794" cy="1768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08" y="4657846"/>
            <a:ext cx="2743794" cy="154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0" y="3555221"/>
            <a:ext cx="2705558" cy="1521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6" y="1754326"/>
            <a:ext cx="3143794" cy="1768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0" y="1444731"/>
            <a:ext cx="3143794" cy="176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69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414" y="-48653"/>
            <a:ext cx="89260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«Недели здоровья» </a:t>
            </a:r>
            <a:endParaRPr lang="ru-RU" sz="28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старшей группы </a:t>
            </a:r>
            <a:endParaRPr lang="ru-RU" sz="28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ыл</a:t>
            </a: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проведён </a:t>
            </a:r>
            <a:r>
              <a:rPr lang="ru-RU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музыкально-оздоровительный </a:t>
            </a: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досуг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мотивам русской </a:t>
            </a: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сказки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Кот, петух и лиса»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25" y="5073831"/>
            <a:ext cx="2917371" cy="1641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62" y="5073831"/>
            <a:ext cx="2917371" cy="1641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7" y="3223308"/>
            <a:ext cx="2917371" cy="1641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819"/>
            <a:ext cx="2917371" cy="1641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36" y="2826128"/>
            <a:ext cx="2917371" cy="1641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0" y="2099457"/>
            <a:ext cx="2917371" cy="16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0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32" y="264307"/>
            <a:ext cx="7175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ВЕСЕЛАЯ ЯРМАРКА</a:t>
            </a:r>
            <a:endParaRPr lang="ru-RU" sz="3600" b="1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4542559"/>
            <a:ext cx="3378926" cy="1900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68" y="4867136"/>
            <a:ext cx="3378926" cy="1900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47" y="2349458"/>
            <a:ext cx="3378926" cy="190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9" y="3048791"/>
            <a:ext cx="3033428" cy="1706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82" y="1393156"/>
            <a:ext cx="2744165" cy="1543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33" y="156357"/>
            <a:ext cx="3378926" cy="1900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6" y="1018588"/>
            <a:ext cx="2330881" cy="13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9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32" y="264307"/>
            <a:ext cx="7175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Кукольный спектакль «Гуси-Лебеди»</a:t>
            </a:r>
            <a:endParaRPr lang="ru-RU" sz="3600" b="1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8" y="4462598"/>
            <a:ext cx="2734491" cy="1538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85" y="2176053"/>
            <a:ext cx="2734491" cy="1538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73" y="1653762"/>
            <a:ext cx="2734491" cy="1538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264307"/>
            <a:ext cx="2734491" cy="1538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2" y="3381039"/>
            <a:ext cx="5867023" cy="33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96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80" y="-66447"/>
            <a:ext cx="6934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33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Zanesennyj" panose="040B0500000000000000" pitchFamily="82" charset="0"/>
              </a:rPr>
              <a:t>НОВОГОДНИЕ ЧУДЕСА</a:t>
            </a:r>
            <a:endParaRPr lang="ru-RU" sz="5400" b="1" cap="none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3366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Zanesennyj" panose="040B0500000000000000" pitchFamily="8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8667" y="2856697"/>
            <a:ext cx="1552861" cy="8734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8973" y="1170215"/>
            <a:ext cx="1552861" cy="8734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5203" y="1576542"/>
            <a:ext cx="1961495" cy="11033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89" y="4259452"/>
            <a:ext cx="2070484" cy="11646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08" y="3439650"/>
            <a:ext cx="2240781" cy="12604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5562" y="684230"/>
            <a:ext cx="2103291" cy="11831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11" y="3824333"/>
            <a:ext cx="2171723" cy="12215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25" y="2109134"/>
            <a:ext cx="2261726" cy="127222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0" y="3824333"/>
            <a:ext cx="2151773" cy="12103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15" y="2182720"/>
            <a:ext cx="2713153" cy="15261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70" y="856883"/>
            <a:ext cx="2070484" cy="116464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99" y="963565"/>
            <a:ext cx="2070484" cy="116464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46" y="5476336"/>
            <a:ext cx="2207211" cy="123913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23" y="5261336"/>
            <a:ext cx="2207211" cy="124155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0" y="5374959"/>
            <a:ext cx="2207211" cy="12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0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5690" y="193710"/>
            <a:ext cx="55803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Снеговик -Почтовик</a:t>
            </a:r>
            <a:endParaRPr lang="ru-RU" sz="4400" b="1" cap="none" spc="0" dirty="0">
              <a:ln w="1905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9" y="333100"/>
            <a:ext cx="1747157" cy="2329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85" y="3732678"/>
            <a:ext cx="2047036" cy="2729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9" y="3038845"/>
            <a:ext cx="1961953" cy="2615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48" y="1105986"/>
            <a:ext cx="1743517" cy="2329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63" y="1281216"/>
            <a:ext cx="1743659" cy="2324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862484"/>
            <a:ext cx="2540664" cy="1905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5" y="3924161"/>
            <a:ext cx="4171406" cy="234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28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4920" y="624303"/>
            <a:ext cx="67297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Новогодние приключения </a:t>
            </a:r>
          </a:p>
          <a:p>
            <a:pPr algn="ctr"/>
            <a:r>
              <a:rPr lang="ru-RU" sz="4000" b="1" cap="none" spc="0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с Волком и Лисой</a:t>
            </a:r>
            <a:endParaRPr lang="ru-RU" sz="40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19" y="2637674"/>
            <a:ext cx="5807530" cy="3266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1254" y="2322332"/>
            <a:ext cx="4585060" cy="25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59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982" y="39942"/>
            <a:ext cx="62463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К нам приходит</a:t>
            </a:r>
          </a:p>
          <a:p>
            <a:pPr algn="ctr"/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Новый Год!</a:t>
            </a:r>
            <a:endParaRPr lang="ru-RU" sz="44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4" y="1486492"/>
            <a:ext cx="5608320" cy="3154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2" y="4263439"/>
            <a:ext cx="4249783" cy="23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8627" y="328420"/>
            <a:ext cx="74126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Новогоднее происшествие</a:t>
            </a:r>
            <a:endParaRPr lang="ru-RU" sz="44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63" y="1460928"/>
            <a:ext cx="4163079" cy="2359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52" y="3820007"/>
            <a:ext cx="4272979" cy="2848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9" y="1216725"/>
            <a:ext cx="3726628" cy="24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8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089425"/>
              </p:ext>
            </p:extLst>
          </p:nvPr>
        </p:nvGraphicFramePr>
        <p:xfrm>
          <a:off x="271820" y="3999431"/>
          <a:ext cx="8564532" cy="2557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395">
                  <a:extLst>
                    <a:ext uri="{9D8B030D-6E8A-4147-A177-3AD203B41FA5}">
                      <a16:colId xmlns:a16="http://schemas.microsoft.com/office/drawing/2014/main" val="1934027369"/>
                    </a:ext>
                  </a:extLst>
                </a:gridCol>
                <a:gridCol w="1418564">
                  <a:extLst>
                    <a:ext uri="{9D8B030D-6E8A-4147-A177-3AD203B41FA5}">
                      <a16:colId xmlns:a16="http://schemas.microsoft.com/office/drawing/2014/main" val="1048725475"/>
                    </a:ext>
                  </a:extLst>
                </a:gridCol>
                <a:gridCol w="1340670">
                  <a:extLst>
                    <a:ext uri="{9D8B030D-6E8A-4147-A177-3AD203B41FA5}">
                      <a16:colId xmlns:a16="http://schemas.microsoft.com/office/drawing/2014/main" val="3882097324"/>
                    </a:ext>
                  </a:extLst>
                </a:gridCol>
                <a:gridCol w="867816">
                  <a:extLst>
                    <a:ext uri="{9D8B030D-6E8A-4147-A177-3AD203B41FA5}">
                      <a16:colId xmlns:a16="http://schemas.microsoft.com/office/drawing/2014/main" val="2842841410"/>
                    </a:ext>
                  </a:extLst>
                </a:gridCol>
                <a:gridCol w="1080417">
                  <a:extLst>
                    <a:ext uri="{9D8B030D-6E8A-4147-A177-3AD203B41FA5}">
                      <a16:colId xmlns:a16="http://schemas.microsoft.com/office/drawing/2014/main" val="4258083581"/>
                    </a:ext>
                  </a:extLst>
                </a:gridCol>
                <a:gridCol w="1081335">
                  <a:extLst>
                    <a:ext uri="{9D8B030D-6E8A-4147-A177-3AD203B41FA5}">
                      <a16:colId xmlns:a16="http://schemas.microsoft.com/office/drawing/2014/main" val="2716965448"/>
                    </a:ext>
                  </a:extLst>
                </a:gridCol>
                <a:gridCol w="1081335">
                  <a:extLst>
                    <a:ext uri="{9D8B030D-6E8A-4147-A177-3AD203B41FA5}">
                      <a16:colId xmlns:a16="http://schemas.microsoft.com/office/drawing/2014/main" val="3162443375"/>
                    </a:ext>
                  </a:extLst>
                </a:gridCol>
              </a:tblGrid>
              <a:tr h="889263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 dirty="0">
                          <a:effectLst/>
                        </a:rPr>
                        <a:t>Группы полного дня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 dirty="0">
                          <a:effectLst/>
                        </a:rPr>
                        <a:t> (2 до 7 лет), чел.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>
                          <a:effectLst/>
                        </a:rPr>
                        <a:t>СДС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Всего, чел.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Дети с ОВЗ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471791"/>
                  </a:ext>
                </a:extLst>
              </a:tr>
              <a:tr h="460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Инвалиды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ОВЗ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ФФН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187526"/>
                  </a:ext>
                </a:extLst>
              </a:tr>
              <a:tr h="12071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2021-2022 </a:t>
                      </a:r>
                      <a:r>
                        <a:rPr lang="ru-RU" sz="1200" dirty="0">
                          <a:effectLst/>
                        </a:rPr>
                        <a:t>уч.год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156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21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5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858813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1820" y="67586"/>
            <a:ext cx="866708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2800" b="1" i="0" u="none" strike="noStrike" normalizeH="0" baseline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  <a:ea typeface="Times New Roman" panose="02020603050405020304" pitchFamily="18" charset="0"/>
              </a:rPr>
              <a:t>Кол-во дошкольных групп школы -  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2800" b="1" i="0" u="none" strike="noStrike" normalizeH="0" baseline="0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  <a:ea typeface="Times New Roman" panose="02020603050405020304" pitchFamily="18" charset="0"/>
              </a:rPr>
              <a:t>из них: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Print" panose="020006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1 Средняя группа комбинированная направленности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Старше-подготовительная группа комбинированной направленности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3 Подготовительная к школе группа комбинированной направленности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4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2-я младшая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группа комбинированной направленности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5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Старшая группа комбинированной направленности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6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1-я младшая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группа(ясли) (возраст с 2 до 3 лет)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30533" y="2884311"/>
            <a:ext cx="184731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</a:pPr>
            <a:endParaRPr lang="ru-RU" altLang="ru-R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73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382" y="811623"/>
            <a:ext cx="45897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Дед Мороз, </a:t>
            </a:r>
          </a:p>
          <a:p>
            <a:pPr algn="ctr"/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тебя мы ждем!</a:t>
            </a:r>
            <a:endParaRPr lang="ru-RU" sz="44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01" y="970228"/>
            <a:ext cx="4335899" cy="2438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3409171"/>
            <a:ext cx="5880240" cy="33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9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9381" y="-103303"/>
            <a:ext cx="43749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Приключение </a:t>
            </a:r>
          </a:p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в стране гномов</a:t>
            </a:r>
            <a:endParaRPr lang="ru-RU" sz="40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3366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9" y="1399597"/>
            <a:ext cx="6217809" cy="3497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60" y="4396565"/>
            <a:ext cx="4117611" cy="23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0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4416" y="318533"/>
            <a:ext cx="61526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Zanesennyj" panose="040B0500000000000000" pitchFamily="82" charset="0"/>
              </a:rPr>
              <a:t>Наряды для Ёлочки</a:t>
            </a:r>
            <a:endParaRPr lang="ru-RU" sz="4800" b="1" cap="none" spc="0" dirty="0">
              <a:ln w="285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1" y="1292132"/>
            <a:ext cx="7689669" cy="43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1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747" y="25089"/>
            <a:ext cx="5617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Социокультурное </a:t>
            </a:r>
          </a:p>
          <a:p>
            <a:pPr algn="ctr"/>
            <a:r>
              <a:rPr lang="ru-RU" sz="4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взаимодействие</a:t>
            </a:r>
            <a:endParaRPr lang="ru-RU" sz="44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00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91617" y="1421638"/>
            <a:ext cx="5808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Библиотека №201 </a:t>
            </a:r>
            <a:endParaRPr lang="ru-RU" sz="5400" b="1" dirty="0">
              <a:ln w="13462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488" y="2187245"/>
            <a:ext cx="65726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28575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anose="040B0500000000000000" pitchFamily="82" charset="0"/>
              </a:rPr>
              <a:t>«Деды Морозы мира»</a:t>
            </a:r>
            <a:endParaRPr lang="ru-RU" sz="4800" dirty="0">
              <a:ln w="28575">
                <a:solidFill>
                  <a:schemeClr val="bg1"/>
                </a:solidFill>
              </a:ln>
              <a:solidFill>
                <a:srgbClr val="33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Zanesennyj" panose="040B0500000000000000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4384" y="3064965"/>
            <a:ext cx="2975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28575">
                  <a:solidFill>
                    <a:schemeClr val="bg1"/>
                  </a:solidFill>
                </a:ln>
                <a:solidFill>
                  <a:srgbClr val="33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Zanesennyj" panose="040B0500000000000000" pitchFamily="82" charset="0"/>
              </a:rPr>
              <a:t>«Святки»</a:t>
            </a:r>
            <a:endParaRPr lang="ru-RU" sz="5400" dirty="0">
              <a:ln w="28575">
                <a:solidFill>
                  <a:schemeClr val="bg1"/>
                </a:solidFill>
              </a:ln>
              <a:solidFill>
                <a:srgbClr val="33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Zanesennyj" panose="040B0500000000000000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7" y="3097102"/>
            <a:ext cx="2251916" cy="1688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4" y="4886919"/>
            <a:ext cx="3129280" cy="1760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21" y="4157254"/>
            <a:ext cx="3129280" cy="1760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7" y="3061461"/>
            <a:ext cx="2487692" cy="139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544" y="312365"/>
            <a:ext cx="634693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3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ОСНОВНЫЕ ЗАДАЧИ ДО </a:t>
            </a:r>
          </a:p>
          <a:p>
            <a:pPr algn="ctr"/>
            <a:r>
              <a:rPr lang="ru-RU" sz="33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на </a:t>
            </a:r>
            <a:r>
              <a:rPr lang="ru-RU" sz="33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2021-2022 </a:t>
            </a:r>
            <a:r>
              <a:rPr lang="ru-RU" sz="33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учебный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544" y="1534546"/>
            <a:ext cx="8762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26708" lvl="0" algn="just">
              <a:tabLst>
                <a:tab pos="67628" algn="l"/>
                <a:tab pos="250031" algn="l"/>
              </a:tabLst>
            </a:pPr>
            <a:r>
              <a:rPr lang="ru-RU" b="1" dirty="0" smtClean="0"/>
              <a:t>•</a:t>
            </a:r>
            <a:r>
              <a:rPr lang="ru-RU" b="1" dirty="0"/>
              <a:t>	</a:t>
            </a:r>
            <a:r>
              <a:rPr lang="ru-RU" b="1" dirty="0" smtClean="0"/>
              <a:t>Формирование </a:t>
            </a:r>
            <a:r>
              <a:rPr lang="ru-RU" b="1" dirty="0"/>
              <a:t>у детей дошкольного возраста эмоционально-ценностное отношение к культуре и традициям России через активизацию познавательных </a:t>
            </a:r>
            <a:r>
              <a:rPr lang="ru-RU" b="1" dirty="0" smtClean="0"/>
              <a:t>интересов.</a:t>
            </a:r>
            <a:endParaRPr lang="ru-RU" b="1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545" y="2344919"/>
            <a:ext cx="8628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/>
              <a:t>•	</a:t>
            </a:r>
            <a:r>
              <a:rPr lang="ru-RU" b="1" dirty="0" smtClean="0"/>
              <a:t>Обеспечение  эмоционального </a:t>
            </a:r>
            <a:r>
              <a:rPr lang="ru-RU" b="1" dirty="0"/>
              <a:t>благополучие и </a:t>
            </a:r>
            <a:r>
              <a:rPr lang="ru-RU" b="1" dirty="0" smtClean="0"/>
              <a:t>равенства возможностей </a:t>
            </a:r>
            <a:r>
              <a:rPr lang="ru-RU" b="1" dirty="0"/>
              <a:t>в получении качественного дошкольного образования детей с ОВЗ и детей-инвалидов, реализуя адаптированные образовательные программы.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544" y="3268249"/>
            <a:ext cx="876236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b="1" dirty="0"/>
              <a:t>•	Оптимизировать работу по сохранению и укреплению физического здоровья и обеспечению психологически комфортного пребывания детей в ДО через систему физкультурно-оздоровительной работы и здорового образа жизни воспитанников в инновационном режиме на основе ФГОС ДО в условиях дошкольного отделения.</a:t>
            </a:r>
          </a:p>
          <a:p>
            <a:pPr algn="just">
              <a:lnSpc>
                <a:spcPct val="115000"/>
              </a:lnSpc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b="1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00" y="4679452"/>
            <a:ext cx="8790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just"/>
            <a:r>
              <a:rPr lang="ru-RU" b="1" dirty="0"/>
              <a:t>•	</a:t>
            </a:r>
            <a:r>
              <a:rPr lang="ru-RU" b="1" dirty="0" smtClean="0"/>
              <a:t>Создание  условий </a:t>
            </a:r>
            <a:r>
              <a:rPr lang="ru-RU" b="1" dirty="0"/>
              <a:t>для совершенствования профессионального мастерства педагогов и повышения педагогической компетентности в воспитательно-образовательном процессе посредством актуализации потребности педагогов в приобретении теоретических знаний в области инновационных программ и технологий, а также в практическом их использовании.</a:t>
            </a:r>
          </a:p>
        </p:txBody>
      </p:sp>
    </p:spTree>
    <p:extLst>
      <p:ext uri="{BB962C8B-B14F-4D97-AF65-F5344CB8AC3E}">
        <p14:creationId xmlns:p14="http://schemas.microsoft.com/office/powerpoint/2010/main" val="412153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700" y="444639"/>
            <a:ext cx="809099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Мониторинг Реализации программы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0791" y="1502275"/>
            <a:ext cx="7992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Образовательная область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«Социально-коммуникативное развитие»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833" y="940583"/>
            <a:ext cx="808541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Итоговый результат по Д</a:t>
            </a:r>
            <a:r>
              <a:rPr lang="ru-RU" sz="21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О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82%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6567" y="4025685"/>
            <a:ext cx="1143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85%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D6009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093363"/>
              </p:ext>
            </p:extLst>
          </p:nvPr>
        </p:nvGraphicFramePr>
        <p:xfrm>
          <a:off x="313764" y="1783302"/>
          <a:ext cx="8830236" cy="507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177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118" y="250716"/>
            <a:ext cx="7691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Образовательная область</a:t>
            </a:r>
          </a:p>
          <a:p>
            <a:pPr algn="ctr"/>
            <a:r>
              <a:rPr lang="ru-RU" sz="2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27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«Познавательное развитие»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4509" y="3205473"/>
            <a:ext cx="1143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84%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D6009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247979"/>
              </p:ext>
            </p:extLst>
          </p:nvPr>
        </p:nvGraphicFramePr>
        <p:xfrm>
          <a:off x="71718" y="1023750"/>
          <a:ext cx="9072282" cy="590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0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794" y="0"/>
            <a:ext cx="7992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Образовательная область </a:t>
            </a:r>
            <a:endParaRPr lang="ru-RU" sz="36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</a:t>
            </a:r>
            <a:r>
              <a:rPr lang="ru-RU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Речевое развитие»</a:t>
            </a:r>
          </a:p>
          <a:p>
            <a:r>
              <a:rPr lang="ru-RU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087344"/>
              </p:ext>
            </p:extLst>
          </p:nvPr>
        </p:nvGraphicFramePr>
        <p:xfrm>
          <a:off x="0" y="1147482"/>
          <a:ext cx="9144000" cy="560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72754" y="3442447"/>
            <a:ext cx="1550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80%</a:t>
            </a:r>
            <a:endParaRPr lang="ru-RU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7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97" y="267807"/>
            <a:ext cx="875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Образовательная область  </a:t>
            </a:r>
            <a:endParaRPr lang="ru-RU" sz="36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«</a:t>
            </a:r>
            <a:r>
              <a:rPr lang="ru-RU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Художественно-эстетическое развитие» 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964153"/>
              </p:ext>
            </p:extLst>
          </p:nvPr>
        </p:nvGraphicFramePr>
        <p:xfrm>
          <a:off x="150697" y="1362635"/>
          <a:ext cx="8912621" cy="536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72754" y="3442447"/>
            <a:ext cx="1550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80%</a:t>
            </a:r>
            <a:endParaRPr lang="ru-RU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931" y="176457"/>
            <a:ext cx="7890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Образовательная область </a:t>
            </a:r>
            <a:endParaRPr lang="ru-RU" sz="32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</a:t>
            </a:r>
            <a:r>
              <a:rPr lang="ru-RU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Физическое развитие</a:t>
            </a:r>
            <a:r>
              <a:rPr lang="ru-RU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»</a:t>
            </a:r>
            <a:endParaRPr lang="ru-RU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69934"/>
              </p:ext>
            </p:extLst>
          </p:nvPr>
        </p:nvGraphicFramePr>
        <p:xfrm>
          <a:off x="191589" y="1134291"/>
          <a:ext cx="8821782" cy="561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020799" y="3355077"/>
            <a:ext cx="1550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81%</a:t>
            </a:r>
            <a:endParaRPr lang="ru-RU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1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421</Words>
  <Application>Microsoft Office PowerPoint</Application>
  <PresentationFormat>Экран (4:3)</PresentationFormat>
  <Paragraphs>110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Bookman Old Style</vt:lpstr>
      <vt:lpstr>Calibri</vt:lpstr>
      <vt:lpstr>Calibri Light</vt:lpstr>
      <vt:lpstr>Courier New</vt:lpstr>
      <vt:lpstr>Segoe Print</vt:lpstr>
      <vt:lpstr>Snap ITC</vt:lpstr>
      <vt:lpstr>Times New Roman</vt:lpstr>
      <vt:lpstr>Zanesennyj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Татарникова</dc:creator>
  <cp:lastModifiedBy>User</cp:lastModifiedBy>
  <cp:revision>142</cp:revision>
  <dcterms:created xsi:type="dcterms:W3CDTF">2020-01-21T13:59:22Z</dcterms:created>
  <dcterms:modified xsi:type="dcterms:W3CDTF">2022-01-27T16:24:58Z</dcterms:modified>
</cp:coreProperties>
</file>